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96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27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0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84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48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8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65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4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00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28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1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64F8-7961-42EF-8DD8-B2D25D95785B}" type="datetimeFigureOut">
              <a:rPr lang="ru-RU" smtClean="0"/>
              <a:t>23.04.2025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6C5F6-2A7C-4194-8D7D-CD147B718D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09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Генетические и средовые факторы социальной адаптации при шизофрении: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роль </a:t>
            </a:r>
            <a:r>
              <a:rPr lang="ru-RU" sz="3200" b="1" dirty="0"/>
              <a:t>OXTR, AGER и неблагоприятного детского опыта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Михайлова В.А., Лежейко Т.В., </a:t>
            </a:r>
            <a:r>
              <a:rPr lang="ru-RU" dirty="0" err="1" smtClean="0"/>
              <a:t>Плакунова</a:t>
            </a:r>
            <a:r>
              <a:rPr lang="ru-RU" dirty="0" smtClean="0"/>
              <a:t> В.В., </a:t>
            </a:r>
            <a:r>
              <a:rPr lang="ru-RU" dirty="0" err="1" smtClean="0"/>
              <a:t>Голимбет</a:t>
            </a:r>
            <a:r>
              <a:rPr lang="ru-RU" dirty="0" smtClean="0"/>
              <a:t> В.Е.</a:t>
            </a:r>
          </a:p>
          <a:p>
            <a:r>
              <a:rPr lang="ru-RU" dirty="0" smtClean="0"/>
              <a:t>ФГБНУ «Научный центр психического здоровья», 115522 Москва, Каширское шоссе, д. 34</a:t>
            </a:r>
          </a:p>
          <a:p>
            <a:r>
              <a:rPr lang="en-US" dirty="0" smtClean="0"/>
              <a:t>vera.mikhailova.med@gmail.com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11669"/>
            <a:ext cx="1219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Финансирование.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Исследование выполнено в рамках государственного задания Министерства науки и высшего образования Российской Федерации.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4678"/>
            <a:ext cx="61917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effectLst/>
                <a:latin typeface="Times New Roman" panose="02020603050405020304" pitchFamily="18" charset="0"/>
              </a:rPr>
              <a:t>Тематическое направление: Генетика многофакторных заболеваний и сложно наследуемых признаков</a:t>
            </a:r>
            <a:endParaRPr lang="ru-RU" sz="1600" dirty="0"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t="22137" b="16325"/>
          <a:stretch/>
        </p:blipFill>
        <p:spPr>
          <a:xfrm>
            <a:off x="9295295" y="40031"/>
            <a:ext cx="2745409" cy="153179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913" y="34678"/>
            <a:ext cx="1428244" cy="142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8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 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Социальное функционирование является важным аспектом шизофрении, влияющим на качество жизни и прогноз пациентов.</a:t>
            </a:r>
          </a:p>
          <a:p>
            <a:pPr marL="0" indent="0">
              <a:buNone/>
            </a:pPr>
            <a:r>
              <a:rPr lang="ru-RU" dirty="0" smtClean="0"/>
              <a:t>Генетические факторы, включая полиморфизмы генов OXTR и </a:t>
            </a:r>
            <a:r>
              <a:rPr lang="ru-RU" i="1" dirty="0" smtClean="0"/>
              <a:t>AGER</a:t>
            </a:r>
            <a:r>
              <a:rPr lang="ru-RU" dirty="0" smtClean="0"/>
              <a:t>, могут участвовать в регуляции социального поведения, взаимодействуя с неблагоприятным детским опытом (НДО). </a:t>
            </a:r>
          </a:p>
          <a:p>
            <a:pPr marL="0" indent="0">
              <a:buNone/>
            </a:pPr>
            <a:r>
              <a:rPr lang="ru-RU" b="1" dirty="0" smtClean="0"/>
              <a:t>Цель исследования: Оценить вклад полиморфизмов </a:t>
            </a:r>
            <a:r>
              <a:rPr lang="ru-RU" b="1" i="1" dirty="0" smtClean="0"/>
              <a:t>OXTR</a:t>
            </a:r>
            <a:r>
              <a:rPr lang="ru-RU" b="1" dirty="0" smtClean="0"/>
              <a:t> rs1042778 и </a:t>
            </a:r>
            <a:r>
              <a:rPr lang="ru-RU" b="1" i="1" dirty="0" smtClean="0"/>
              <a:t>AGER</a:t>
            </a:r>
            <a:r>
              <a:rPr lang="ru-RU" b="1" dirty="0" smtClean="0"/>
              <a:t> rs1800625 в развитие социальной дезадаптации у пациентов с шизофренией, учитывая влияние НДО.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2910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Материалы и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99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Выборка составила </a:t>
            </a:r>
            <a:r>
              <a:rPr lang="ru-RU" b="1" dirty="0"/>
              <a:t>507 </a:t>
            </a:r>
            <a:r>
              <a:rPr lang="ru-RU" b="1" dirty="0" smtClean="0"/>
              <a:t>пациентов. </a:t>
            </a:r>
            <a:br>
              <a:rPr lang="ru-RU" b="1" dirty="0" smtClean="0"/>
            </a:br>
            <a:r>
              <a:rPr lang="ru-RU" b="1" dirty="0" smtClean="0"/>
              <a:t>Критерии </a:t>
            </a:r>
            <a:r>
              <a:rPr lang="ru-RU" b="1" dirty="0"/>
              <a:t>включения: </a:t>
            </a:r>
            <a:r>
              <a:rPr lang="ru-RU" dirty="0"/>
              <a:t>диагноз по МКБ-10 F20.x, F25.x, возраст 16 лет и старше на момент поступления, европейское этническое происхождение, наличие данных по шкалам PANSS или PSP. </a:t>
            </a:r>
            <a:r>
              <a:rPr lang="ru-RU" b="1" dirty="0"/>
              <a:t>Критерии исключения: </a:t>
            </a:r>
            <a:r>
              <a:rPr lang="ru-RU" dirty="0"/>
              <a:t>отсутствие добровольного информированного согласия на участие в исследовании, принадлежность к азиатской популяции.</a:t>
            </a:r>
            <a:r>
              <a:rPr lang="ru-RU" dirty="0" smtClean="0">
                <a:effectLst/>
              </a:rPr>
              <a:t> </a:t>
            </a:r>
            <a:r>
              <a:rPr lang="ru-RU" dirty="0"/>
              <a:t>Исследование одобрено Этическим комитетом ФГБНУ НЦПЗ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Для клинической характеристики использовалась шкала позитивных и негативных синдромов </a:t>
            </a:r>
            <a:r>
              <a:rPr lang="ru-RU" b="1" dirty="0"/>
              <a:t>PANSS (</a:t>
            </a:r>
            <a:r>
              <a:rPr lang="ru-RU" b="1" dirty="0" err="1"/>
              <a:t>Positive</a:t>
            </a:r>
            <a:r>
              <a:rPr lang="ru-RU" b="1" dirty="0"/>
              <a:t> and Negative </a:t>
            </a:r>
            <a:r>
              <a:rPr lang="ru-RU" b="1" dirty="0" err="1"/>
              <a:t>Syndrome</a:t>
            </a:r>
            <a:r>
              <a:rPr lang="ru-RU" b="1" dirty="0"/>
              <a:t> </a:t>
            </a:r>
            <a:r>
              <a:rPr lang="ru-RU" b="1" dirty="0" err="1"/>
              <a:t>Scale</a:t>
            </a:r>
            <a:r>
              <a:rPr lang="ru-RU" b="1" dirty="0"/>
              <a:t>).</a:t>
            </a:r>
            <a:r>
              <a:rPr lang="ru-RU" dirty="0"/>
              <a:t> Оценка уровня социального функционирования проводилась с помощью шкалы </a:t>
            </a:r>
            <a:r>
              <a:rPr lang="ru-RU" b="1" dirty="0"/>
              <a:t>PSP (Personal and Social Performance).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Генотипирование </a:t>
            </a:r>
            <a:r>
              <a:rPr lang="ru-RU" b="1" i="1" dirty="0" smtClean="0"/>
              <a:t>OXTR</a:t>
            </a:r>
            <a:r>
              <a:rPr lang="ru-RU" b="1" dirty="0" smtClean="0"/>
              <a:t> rs1042778 </a:t>
            </a:r>
            <a:r>
              <a:rPr lang="ru-RU" dirty="0" smtClean="0"/>
              <a:t>проводилось с использованием ПЦР метода </a:t>
            </a:r>
            <a:r>
              <a:rPr lang="ru-RU" b="1" dirty="0" smtClean="0"/>
              <a:t>плавления с высоким разрешением (HRM)</a:t>
            </a:r>
            <a:r>
              <a:rPr lang="ru-RU" dirty="0" smtClean="0"/>
              <a:t>. Генотипы </a:t>
            </a:r>
            <a:r>
              <a:rPr lang="ru-RU" b="1" i="1" dirty="0" smtClean="0"/>
              <a:t>AGER</a:t>
            </a:r>
            <a:r>
              <a:rPr lang="ru-RU" b="1" dirty="0" smtClean="0"/>
              <a:t> rs1800625 </a:t>
            </a:r>
            <a:r>
              <a:rPr lang="ru-RU" dirty="0" smtClean="0"/>
              <a:t>были получены на основе данных ранее выполненного полногеномного </a:t>
            </a:r>
            <a:r>
              <a:rPr lang="ru-RU" b="1" dirty="0" err="1" smtClean="0"/>
              <a:t>генотипирования</a:t>
            </a:r>
            <a:r>
              <a:rPr lang="ru-RU" b="1" dirty="0" smtClean="0"/>
              <a:t> на микрочипах </a:t>
            </a:r>
            <a:r>
              <a:rPr lang="ru-RU" b="1" dirty="0" err="1" smtClean="0"/>
              <a:t>Illumina</a:t>
            </a:r>
            <a:r>
              <a:rPr lang="ru-RU" b="1" dirty="0" smtClean="0"/>
              <a:t> Global Screening V3 </a:t>
            </a:r>
            <a:r>
              <a:rPr lang="ru-RU" dirty="0" smtClean="0"/>
              <a:t>с использованием программы PLINK. </a:t>
            </a:r>
          </a:p>
          <a:p>
            <a:pPr marL="0" indent="0">
              <a:buNone/>
            </a:pPr>
            <a:r>
              <a:rPr lang="ru-RU" b="1" dirty="0" smtClean="0"/>
              <a:t>Статистический анализ </a:t>
            </a:r>
            <a:r>
              <a:rPr lang="ru-RU" dirty="0" smtClean="0"/>
              <a:t>выполнялся с использованием программы JASP (Version 0.19.0). Для проверки частоты аллелей на соответствие ожидаемым по популяции и распределению Харди-Вайнберга использовался критерий хи-квадрат Пирсона (χ²). Для оценки вклада генотипов и НДО в тяжесть клинической симптоматики и степень СД применялся </a:t>
            </a:r>
            <a:r>
              <a:rPr lang="ru-RU" b="1" dirty="0" smtClean="0"/>
              <a:t>ковариационный анализ (ANCOVA)</a:t>
            </a:r>
            <a:r>
              <a:rPr lang="ru-RU" dirty="0" smtClean="0"/>
              <a:t>. </a:t>
            </a:r>
            <a:r>
              <a:rPr lang="ru-RU" b="1" dirty="0" smtClean="0"/>
              <a:t>В качестве зависимой переменной использовались баллы субшкалл PSP, а в качестве независимых факторов — генотипы и НДО, с учетом пола и длительности заболевания как </a:t>
            </a:r>
            <a:r>
              <a:rPr lang="ru-RU" b="1" dirty="0" err="1" smtClean="0"/>
              <a:t>ковариат</a:t>
            </a:r>
            <a:r>
              <a:rPr lang="ru-RU" b="1" dirty="0" smtClean="0"/>
              <a:t>.</a:t>
            </a:r>
            <a:r>
              <a:rPr lang="ru-RU" dirty="0" smtClean="0"/>
              <a:t> Для коррекции на множественные проверки использовался </a:t>
            </a:r>
            <a:r>
              <a:rPr lang="ru-RU" b="1" dirty="0" smtClean="0"/>
              <a:t>критерий Беньямини—Хохберга (BH)</a:t>
            </a:r>
            <a:r>
              <a:rPr lang="ru-RU" dirty="0" smtClean="0"/>
              <a:t> (FDR &lt;0,05). Дополнительный анализ post-hoc проводился с использованием </a:t>
            </a:r>
            <a:r>
              <a:rPr lang="ru-RU" b="1" dirty="0" smtClean="0"/>
              <a:t>критерия Тьюки (Tukey</a:t>
            </a:r>
            <a:r>
              <a:rPr lang="ru-RU" b="1" dirty="0" smtClean="0"/>
              <a:t>)</a:t>
            </a:r>
            <a:r>
              <a:rPr lang="ru-RU" dirty="0" smtClean="0"/>
              <a:t>.</a:t>
            </a:r>
            <a:endParaRPr lang="ru-RU" b="1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502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 обсуждение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39072"/>
            <a:ext cx="10515600" cy="4561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Ковариационный анализ выявил значимый совместный вклад полиморфизмов </a:t>
            </a:r>
            <a:r>
              <a:rPr lang="ru-RU" i="1" dirty="0" smtClean="0"/>
              <a:t>AGER</a:t>
            </a:r>
            <a:r>
              <a:rPr lang="ru-RU" dirty="0" smtClean="0"/>
              <a:t> и </a:t>
            </a:r>
            <a:r>
              <a:rPr lang="ru-RU" i="1" dirty="0" smtClean="0"/>
              <a:t>OXTR</a:t>
            </a:r>
            <a:r>
              <a:rPr lang="ru-RU" dirty="0" smtClean="0"/>
              <a:t> в баллы субшкалы PSP </a:t>
            </a:r>
            <a:r>
              <a:rPr lang="ru-RU" b="1" dirty="0"/>
              <a:t>социально-полезной деятельности </a:t>
            </a:r>
            <a:r>
              <a:rPr lang="ru-RU" b="1" dirty="0" smtClean="0"/>
              <a:t>(F=5,286, p=0,024) и </a:t>
            </a:r>
            <a:r>
              <a:rPr lang="ru-RU" b="1" dirty="0"/>
              <a:t>межличностных отношений </a:t>
            </a:r>
            <a:r>
              <a:rPr lang="ru-RU" b="1" dirty="0" smtClean="0"/>
              <a:t>на уровне тенденции (F=3,846, p=0,053)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Апостериорный анализ показал, что носители аллеля </a:t>
            </a:r>
            <a:r>
              <a:rPr lang="ru-RU" b="1" dirty="0" smtClean="0"/>
              <a:t>G </a:t>
            </a:r>
            <a:r>
              <a:rPr lang="ru-RU" dirty="0" smtClean="0"/>
              <a:t>для</a:t>
            </a:r>
            <a:r>
              <a:rPr lang="ru-RU" b="1" dirty="0" smtClean="0"/>
              <a:t> </a:t>
            </a:r>
            <a:r>
              <a:rPr lang="ru-RU" b="1" i="1" dirty="0" smtClean="0"/>
              <a:t>AGER</a:t>
            </a:r>
            <a:r>
              <a:rPr lang="ru-RU" b="1" dirty="0" smtClean="0"/>
              <a:t> rs1800625 </a:t>
            </a:r>
            <a:r>
              <a:rPr lang="ru-RU" dirty="0" smtClean="0"/>
              <a:t>и аллеля </a:t>
            </a:r>
            <a:r>
              <a:rPr lang="ru-RU" b="1" dirty="0" smtClean="0"/>
              <a:t>T</a:t>
            </a:r>
            <a:r>
              <a:rPr lang="ru-RU" dirty="0" smtClean="0"/>
              <a:t> для </a:t>
            </a:r>
            <a:r>
              <a:rPr lang="ru-RU" b="1" i="1" dirty="0" smtClean="0"/>
              <a:t>OXTR</a:t>
            </a:r>
            <a:r>
              <a:rPr lang="ru-RU" b="1" dirty="0" smtClean="0"/>
              <a:t> rs1042778</a:t>
            </a:r>
            <a:r>
              <a:rPr lang="ru-RU" dirty="0" smtClean="0"/>
              <a:t> имеют </a:t>
            </a:r>
            <a:r>
              <a:rPr lang="ru-RU" b="1" dirty="0" smtClean="0"/>
              <a:t>более высокие баллы (худшее функционирование) по этим субшкалам</a:t>
            </a:r>
            <a:r>
              <a:rPr lang="ru-RU" dirty="0" smtClean="0"/>
              <a:t>. Результаты согласуются с литературными данными о том, что матери с генотипом TT по OXTR rs1042778 часто демонстрируют низкую вовлеченность в жизнь ребенка и склонность к агрессивному воспитанию и эта зависимость усиливается при наличии детской травмы.</a:t>
            </a:r>
          </a:p>
          <a:p>
            <a:pPr marL="0" indent="0">
              <a:buNone/>
            </a:pPr>
            <a:r>
              <a:rPr lang="ru-RU" dirty="0" smtClean="0"/>
              <a:t>В нашем исследовании модулирующий эффект полиморфизма </a:t>
            </a:r>
            <a:r>
              <a:rPr lang="ru-RU" b="1" i="1" dirty="0" smtClean="0"/>
              <a:t>AGER</a:t>
            </a:r>
            <a:r>
              <a:rPr lang="ru-RU" dirty="0" smtClean="0"/>
              <a:t> на вклад в </a:t>
            </a:r>
            <a:r>
              <a:rPr lang="ru-RU" b="1" dirty="0" smtClean="0"/>
              <a:t>НДО</a:t>
            </a:r>
            <a:r>
              <a:rPr lang="ru-RU" dirty="0" smtClean="0"/>
              <a:t> был обнаружен для субшкалы </a:t>
            </a:r>
            <a:r>
              <a:rPr lang="ru-RU" b="1" dirty="0" smtClean="0"/>
              <a:t>PSP межличностных отношений (F=5,060, p=0.027). </a:t>
            </a:r>
            <a:r>
              <a:rPr lang="ru-RU" dirty="0" smtClean="0"/>
              <a:t>Также было обнаружено влияние полиморфизма </a:t>
            </a:r>
            <a:r>
              <a:rPr lang="ru-RU" i="1" dirty="0" smtClean="0"/>
              <a:t>OXTR</a:t>
            </a:r>
            <a:r>
              <a:rPr lang="ru-RU" dirty="0" smtClean="0"/>
              <a:t> rs1042778 на баллы субшкалы PSP </a:t>
            </a:r>
            <a:r>
              <a:rPr lang="ru-RU" dirty="0"/>
              <a:t>самообслуживания </a:t>
            </a:r>
            <a:r>
              <a:rPr lang="ru-RU" dirty="0" smtClean="0"/>
              <a:t>(F=4,534, p=0,036). Однако данные эффекты не сохранили значимости после поправки на множественные сравнения (pBH 0,144-0,162). </a:t>
            </a:r>
          </a:p>
          <a:p>
            <a:pPr marL="0" indent="0">
              <a:buNone/>
            </a:pPr>
            <a:r>
              <a:rPr lang="ru-RU" dirty="0" smtClean="0"/>
              <a:t>Эффект полиморфизма </a:t>
            </a:r>
            <a:r>
              <a:rPr lang="ru-RU" b="1" i="1" dirty="0" smtClean="0"/>
              <a:t>AGER</a:t>
            </a:r>
            <a:r>
              <a:rPr lang="ru-RU" b="1" dirty="0" smtClean="0"/>
              <a:t> rs1800625 </a:t>
            </a:r>
            <a:r>
              <a:rPr lang="ru-RU" dirty="0" smtClean="0"/>
              <a:t>остался значимым для </a:t>
            </a:r>
            <a:r>
              <a:rPr lang="ru-RU" b="1" dirty="0" smtClean="0"/>
              <a:t>PSP </a:t>
            </a:r>
            <a:r>
              <a:rPr lang="ru-RU" b="1" dirty="0"/>
              <a:t>агрессивного поведения </a:t>
            </a:r>
            <a:r>
              <a:rPr lang="ru-RU" b="1" dirty="0" smtClean="0"/>
              <a:t>(F=10,424, p=0,002, pBH=0,024)</a:t>
            </a:r>
            <a:r>
              <a:rPr lang="ru-RU" dirty="0" smtClean="0"/>
              <a:t>. Полиморфизм rs1800625 находится в промоторной области гена, и минорный G-аллель может снижать его экспрессию, что может способствовать накоплению AGEs и усилению карбонильного стресса, приводя к более выраженными эффектам нейровоспаления и окислительного стресса у пациентов с шизофренией.</a:t>
            </a:r>
          </a:p>
        </p:txBody>
      </p:sp>
    </p:spTree>
    <p:extLst>
      <p:ext uri="{BB962C8B-B14F-4D97-AF65-F5344CB8AC3E}">
        <p14:creationId xmlns:p14="http://schemas.microsoft.com/office/powerpoint/2010/main" val="264607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нашем исследовании впервые установлена связь полиморфизма </a:t>
            </a:r>
            <a:r>
              <a:rPr lang="ru-RU" i="1" dirty="0"/>
              <a:t>AGER</a:t>
            </a:r>
            <a:r>
              <a:rPr lang="ru-RU" dirty="0"/>
              <a:t> rs1800625 со снижением социального функционирования, в частности с выраженностью тревожащего и агрессивного поведения. Полученные данные также подтверждают роль полиморфизма </a:t>
            </a:r>
            <a:r>
              <a:rPr lang="ru-RU" i="1" dirty="0"/>
              <a:t>OXTR</a:t>
            </a:r>
            <a:r>
              <a:rPr lang="ru-RU" dirty="0"/>
              <a:t> rs1042778 и вклад НДО в регуляцию социального поведения и открывают перспективы для дальнейших исследований вклада </a:t>
            </a:r>
            <a:r>
              <a:rPr lang="ru-RU" dirty="0" err="1"/>
              <a:t>окситоцинэргической</a:t>
            </a:r>
            <a:r>
              <a:rPr lang="ru-RU" dirty="0"/>
              <a:t> и воспалительной систем в формирование социального дефицита при шизофрении. </a:t>
            </a:r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4774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409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Генетические и средовые факторы социальной адаптации при шизофрении:  роль OXTR, AGER и неблагоприятного детского опыта</vt:lpstr>
      <vt:lpstr>Актуальность и цель</vt:lpstr>
      <vt:lpstr>Материалы и методы</vt:lpstr>
      <vt:lpstr>Результаты и обсуждение</vt:lpstr>
      <vt:lpstr>Выводы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Генетические и средовые факторы социальной адаптации при шизофрении:  роль OXTR, AGER и неблагоприятного детского опыта</dc:title>
  <dc:creator>Учетная запись Майкрософт</dc:creator>
  <cp:lastModifiedBy>Учетная запись Майкрософт</cp:lastModifiedBy>
  <cp:revision>5</cp:revision>
  <dcterms:created xsi:type="dcterms:W3CDTF">2025-04-22T13:01:14Z</dcterms:created>
  <dcterms:modified xsi:type="dcterms:W3CDTF">2025-04-23T12:02:52Z</dcterms:modified>
</cp:coreProperties>
</file>